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70" r:id="rId6"/>
    <p:sldId id="269" r:id="rId7"/>
    <p:sldId id="268" r:id="rId8"/>
    <p:sldId id="267" r:id="rId9"/>
    <p:sldId id="266" r:id="rId10"/>
    <p:sldId id="265" r:id="rId11"/>
    <p:sldId id="261" r:id="rId12"/>
    <p:sldId id="262" r:id="rId13"/>
    <p:sldId id="264" r:id="rId14"/>
    <p:sldId id="263" r:id="rId15"/>
    <p:sldId id="274" r:id="rId16"/>
    <p:sldId id="273" r:id="rId17"/>
    <p:sldId id="272" r:id="rId18"/>
    <p:sldId id="271" r:id="rId19"/>
    <p:sldId id="278" r:id="rId20"/>
    <p:sldId id="277" r:id="rId21"/>
    <p:sldId id="276" r:id="rId22"/>
    <p:sldId id="275" r:id="rId23"/>
    <p:sldId id="282" r:id="rId24"/>
    <p:sldId id="281" r:id="rId25"/>
    <p:sldId id="280" r:id="rId26"/>
    <p:sldId id="279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nter, Luka" initials="HL" lastIdx="1" clrIdx="0">
    <p:extLst>
      <p:ext uri="{19B8F6BF-5375-455C-9EA6-DF929625EA0E}">
        <p15:presenceInfo xmlns:p15="http://schemas.microsoft.com/office/powerpoint/2012/main" userId="S-1-5-21-1085031214-2000478354-839522115-56169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3D59-FBF9-4ADD-B85A-CABE18BF8C53}" type="datetimeFigureOut">
              <a:rPr lang="en-GB" smtClean="0"/>
              <a:t>10/02/2017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77F70-20E3-41A0-8175-69C931F70C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096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3D59-FBF9-4ADD-B85A-CABE18BF8C53}" type="datetimeFigureOut">
              <a:rPr lang="en-GB" smtClean="0"/>
              <a:t>10/02/2017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77F70-20E3-41A0-8175-69C931F70C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6425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3D59-FBF9-4ADD-B85A-CABE18BF8C53}" type="datetimeFigureOut">
              <a:rPr lang="en-GB" smtClean="0"/>
              <a:t>10/02/2017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77F70-20E3-41A0-8175-69C931F70C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3092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3D59-FBF9-4ADD-B85A-CABE18BF8C53}" type="datetimeFigureOut">
              <a:rPr lang="en-GB" smtClean="0"/>
              <a:t>10/02/2017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77F70-20E3-41A0-8175-69C931F70C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0377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3D59-FBF9-4ADD-B85A-CABE18BF8C53}" type="datetimeFigureOut">
              <a:rPr lang="en-GB" smtClean="0"/>
              <a:t>10/02/2017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77F70-20E3-41A0-8175-69C931F70C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904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3D59-FBF9-4ADD-B85A-CABE18BF8C53}" type="datetimeFigureOut">
              <a:rPr lang="en-GB" smtClean="0"/>
              <a:t>10/02/2017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77F70-20E3-41A0-8175-69C931F70C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6804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3D59-FBF9-4ADD-B85A-CABE18BF8C53}" type="datetimeFigureOut">
              <a:rPr lang="en-GB" smtClean="0"/>
              <a:t>10/02/2017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77F70-20E3-41A0-8175-69C931F70C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0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3D59-FBF9-4ADD-B85A-CABE18BF8C53}" type="datetimeFigureOut">
              <a:rPr lang="en-GB" smtClean="0"/>
              <a:t>10/02/2017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77F70-20E3-41A0-8175-69C931F70C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035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3D59-FBF9-4ADD-B85A-CABE18BF8C53}" type="datetimeFigureOut">
              <a:rPr lang="en-GB" smtClean="0"/>
              <a:t>10/02/2017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77F70-20E3-41A0-8175-69C931F70C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1507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3D59-FBF9-4ADD-B85A-CABE18BF8C53}" type="datetimeFigureOut">
              <a:rPr lang="en-GB" smtClean="0"/>
              <a:t>10/02/2017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77F70-20E3-41A0-8175-69C931F70C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1433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3D59-FBF9-4ADD-B85A-CABE18BF8C53}" type="datetimeFigureOut">
              <a:rPr lang="en-GB" smtClean="0"/>
              <a:t>10/02/2017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77F70-20E3-41A0-8175-69C931F70C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7043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73D59-FBF9-4ADD-B85A-CABE18BF8C53}" type="datetimeFigureOut">
              <a:rPr lang="en-GB" smtClean="0"/>
              <a:t>10/02/2017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B77F70-20E3-41A0-8175-69C931F70CF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286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9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usic.columbia.edu/cmc/musicandcomputers/chapter2/02_05.php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72458" y="926137"/>
            <a:ext cx="55404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dirty="0" smtClean="0">
                <a:ea typeface="ＭＳ Ｐゴシック" charset="0"/>
              </a:rPr>
              <a:t>Year 1, Term 3 Slides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3013014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0"/>
              </a:rPr>
              <a:t>Pixels per inch</a:t>
            </a:r>
            <a:endParaRPr lang="en-GB" dirty="0"/>
          </a:p>
        </p:txBody>
      </p:sp>
      <p:pic>
        <p:nvPicPr>
          <p:cNvPr id="4" name="Picture 66" descr="Picture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7477" y="1690688"/>
            <a:ext cx="5714286" cy="20380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974502" y="422946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Pct val="80000"/>
              <a:defRPr/>
            </a:pPr>
            <a:r>
              <a:rPr lang="en-GB" dirty="0">
                <a:latin typeface="Verdana" charset="0"/>
                <a:ea typeface="ＭＳ Ｐゴシック" charset="0"/>
              </a:rPr>
              <a:t>The more pixels there are, the sharper and clearer the image will be (but remember the more pixels there are, the bigger the file size too)</a:t>
            </a:r>
            <a:endParaRPr lang="en-US" dirty="0">
              <a:latin typeface="Verdana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928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0"/>
              </a:rPr>
              <a:t>Units of measurement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Verdana" charset="0"/>
              <a:buChar char="•"/>
              <a:defRPr/>
            </a:pPr>
            <a:r>
              <a:rPr lang="en-GB" dirty="0">
                <a:ea typeface="ＭＳ Ｐゴシック" charset="0"/>
              </a:rPr>
              <a:t>4 bits = 1 nibble</a:t>
            </a:r>
          </a:p>
          <a:p>
            <a:pPr marL="0" indent="0">
              <a:buFont typeface="Verdana" charset="0"/>
              <a:buChar char="•"/>
              <a:defRPr/>
            </a:pPr>
            <a:r>
              <a:rPr lang="en-GB" dirty="0">
                <a:ea typeface="ＭＳ Ｐゴシック" charset="0"/>
              </a:rPr>
              <a:t>8 bits = 1 byte</a:t>
            </a:r>
          </a:p>
          <a:p>
            <a:pPr marL="0" indent="0">
              <a:buFont typeface="Verdana" charset="0"/>
              <a:buChar char="•"/>
              <a:defRPr/>
            </a:pPr>
            <a:r>
              <a:rPr lang="en-GB" dirty="0">
                <a:ea typeface="ＭＳ Ｐゴシック" charset="0"/>
              </a:rPr>
              <a:t>1024 bytes = 1 </a:t>
            </a:r>
            <a:r>
              <a:rPr lang="en-GB" dirty="0" err="1">
                <a:ea typeface="ＭＳ Ｐゴシック" charset="0"/>
              </a:rPr>
              <a:t>kibibyte</a:t>
            </a:r>
            <a:r>
              <a:rPr lang="en-GB" dirty="0">
                <a:ea typeface="ＭＳ Ｐゴシック" charset="0"/>
              </a:rPr>
              <a:t> (KiB)</a:t>
            </a:r>
          </a:p>
          <a:p>
            <a:pPr marL="0" indent="0">
              <a:buFont typeface="Verdana" charset="0"/>
              <a:buChar char="•"/>
              <a:defRPr/>
            </a:pPr>
            <a:r>
              <a:rPr lang="en-GB" dirty="0">
                <a:ea typeface="ＭＳ Ｐゴシック" charset="0"/>
              </a:rPr>
              <a:t>1024 KiB = 1 </a:t>
            </a:r>
            <a:r>
              <a:rPr lang="en-GB" dirty="0" err="1">
                <a:ea typeface="ＭＳ Ｐゴシック" charset="0"/>
              </a:rPr>
              <a:t>mebibyte</a:t>
            </a:r>
            <a:r>
              <a:rPr lang="en-GB" dirty="0">
                <a:ea typeface="ＭＳ Ｐゴシック" charset="0"/>
              </a:rPr>
              <a:t> (</a:t>
            </a:r>
            <a:r>
              <a:rPr lang="en-GB" dirty="0" err="1">
                <a:ea typeface="ＭＳ Ｐゴシック" charset="0"/>
              </a:rPr>
              <a:t>MiB</a:t>
            </a:r>
            <a:r>
              <a:rPr lang="en-GB" dirty="0">
                <a:ea typeface="ＭＳ Ｐゴシック" charset="0"/>
              </a:rPr>
              <a:t>)</a:t>
            </a:r>
          </a:p>
          <a:p>
            <a:pPr marL="0" indent="0">
              <a:buFont typeface="Verdana" charset="0"/>
              <a:buChar char="•"/>
              <a:defRPr/>
            </a:pPr>
            <a:r>
              <a:rPr lang="en-GB" dirty="0">
                <a:ea typeface="ＭＳ Ｐゴシック" charset="0"/>
              </a:rPr>
              <a:t>1024 </a:t>
            </a:r>
            <a:r>
              <a:rPr lang="en-GB" dirty="0" err="1">
                <a:ea typeface="ＭＳ Ｐゴシック" charset="0"/>
              </a:rPr>
              <a:t>MiB</a:t>
            </a:r>
            <a:r>
              <a:rPr lang="en-GB" dirty="0">
                <a:ea typeface="ＭＳ Ｐゴシック" charset="0"/>
              </a:rPr>
              <a:t> = 1 </a:t>
            </a:r>
            <a:r>
              <a:rPr lang="en-GB" dirty="0" err="1">
                <a:ea typeface="ＭＳ Ｐゴシック" charset="0"/>
              </a:rPr>
              <a:t>gibibyte</a:t>
            </a:r>
            <a:r>
              <a:rPr lang="en-GB" dirty="0">
                <a:ea typeface="ＭＳ Ｐゴシック" charset="0"/>
              </a:rPr>
              <a:t> (</a:t>
            </a:r>
            <a:r>
              <a:rPr lang="en-GB" dirty="0" err="1">
                <a:ea typeface="ＭＳ Ｐゴシック" charset="0"/>
              </a:rPr>
              <a:t>GiB</a:t>
            </a:r>
            <a:r>
              <a:rPr lang="en-GB" dirty="0">
                <a:ea typeface="ＭＳ Ｐゴシック" charset="0"/>
              </a:rPr>
              <a:t>)</a:t>
            </a:r>
          </a:p>
          <a:p>
            <a:pPr marL="0" indent="0">
              <a:buFont typeface="Verdana" charset="0"/>
              <a:buChar char="•"/>
              <a:defRPr/>
            </a:pPr>
            <a:r>
              <a:rPr lang="en-GB" dirty="0">
                <a:ea typeface="ＭＳ Ｐゴシック" charset="0"/>
              </a:rPr>
              <a:t>1024 </a:t>
            </a:r>
            <a:r>
              <a:rPr lang="en-GB" dirty="0" err="1">
                <a:ea typeface="ＭＳ Ｐゴシック" charset="0"/>
              </a:rPr>
              <a:t>GiB</a:t>
            </a:r>
            <a:r>
              <a:rPr lang="en-GB" dirty="0">
                <a:ea typeface="ＭＳ Ｐゴシック" charset="0"/>
              </a:rPr>
              <a:t> = 1 </a:t>
            </a:r>
            <a:r>
              <a:rPr lang="en-GB" dirty="0" err="1">
                <a:ea typeface="ＭＳ Ｐゴシック" charset="0"/>
              </a:rPr>
              <a:t>tebibyte</a:t>
            </a:r>
            <a:r>
              <a:rPr lang="en-GB" dirty="0">
                <a:ea typeface="ＭＳ Ｐゴシック" charset="0"/>
              </a:rPr>
              <a:t> (</a:t>
            </a:r>
            <a:r>
              <a:rPr lang="en-GB" dirty="0" err="1">
                <a:ea typeface="ＭＳ Ｐゴシック" charset="0"/>
              </a:rPr>
              <a:t>TiB</a:t>
            </a:r>
            <a:r>
              <a:rPr lang="en-GB" dirty="0">
                <a:ea typeface="ＭＳ Ｐゴシック" charset="0"/>
              </a:rPr>
              <a:t>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4057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0"/>
              </a:rPr>
              <a:t>Data Representation:</a:t>
            </a:r>
            <a:br>
              <a:rPr lang="en-GB" dirty="0" smtClean="0">
                <a:ea typeface="ＭＳ Ｐゴシック" charset="0"/>
              </a:rPr>
            </a:br>
            <a:r>
              <a:rPr lang="en-GB" dirty="0" smtClean="0">
                <a:ea typeface="ＭＳ Ｐゴシック" charset="0"/>
              </a:rPr>
              <a:t>Sound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>
                <a:ea typeface="ＭＳ Ｐゴシック" charset="0"/>
              </a:rPr>
              <a:t>Week 3 Lesson 1</a:t>
            </a:r>
            <a:br>
              <a:rPr lang="en-GB" dirty="0" smtClean="0">
                <a:ea typeface="ＭＳ Ｐゴシック" charset="0"/>
              </a:rPr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0451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0"/>
              </a:rPr>
              <a:t>Analogue sound wave</a:t>
            </a:r>
            <a:endParaRPr lang="en-GB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889" y="1576500"/>
            <a:ext cx="8183562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957889" y="537251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en-US" dirty="0" smtClean="0"/>
              <a:t>http://www.minelab.com/usa/knowledge-base/getting-started/glossary-of-terms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08007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0"/>
              </a:rPr>
              <a:t>Sampling rate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Char char="•"/>
              <a:defRPr/>
            </a:pPr>
            <a:r>
              <a:rPr lang="en-GB" dirty="0">
                <a:ea typeface="ＭＳ Ｐゴシック" charset="0"/>
              </a:rPr>
              <a:t>Sampling rate is the number of samples taken per second from an analogue sound wave</a:t>
            </a:r>
          </a:p>
          <a:p>
            <a:pPr>
              <a:buFont typeface="Arial" charset="0"/>
              <a:buChar char="•"/>
              <a:defRPr/>
            </a:pPr>
            <a:r>
              <a:rPr lang="en-GB" dirty="0">
                <a:ea typeface="ＭＳ Ｐゴシック" charset="0"/>
              </a:rPr>
              <a:t>Too few and the resulting digital sound will not sound like the recording</a:t>
            </a:r>
          </a:p>
          <a:p>
            <a:pPr>
              <a:buFont typeface="Arial" charset="0"/>
              <a:buChar char="•"/>
              <a:defRPr/>
            </a:pPr>
            <a:r>
              <a:rPr lang="en-GB" dirty="0">
                <a:ea typeface="ＭＳ Ｐゴシック" charset="0"/>
              </a:rPr>
              <a:t>Too many and the file size will be very large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06615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0"/>
              </a:rPr>
              <a:t>Sampling resolution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Char char="•"/>
              <a:defRPr/>
            </a:pPr>
            <a:r>
              <a:rPr lang="en-GB" dirty="0">
                <a:ea typeface="ＭＳ Ｐゴシック" charset="0"/>
              </a:rPr>
              <a:t>Sampling resolution is the number of bits that are assigned to each sample taken</a:t>
            </a:r>
          </a:p>
          <a:p>
            <a:pPr>
              <a:buFont typeface="Arial" charset="0"/>
              <a:buChar char="•"/>
              <a:defRPr/>
            </a:pPr>
            <a:r>
              <a:rPr lang="en-GB" dirty="0">
                <a:ea typeface="ＭＳ Ｐゴシック" charset="0"/>
              </a:rPr>
              <a:t>Too few and there will be less sound levels</a:t>
            </a:r>
          </a:p>
          <a:p>
            <a:pPr>
              <a:buFont typeface="Arial" charset="0"/>
              <a:buChar char="•"/>
              <a:defRPr/>
            </a:pPr>
            <a:r>
              <a:rPr lang="en-GB" dirty="0">
                <a:ea typeface="ＭＳ Ｐゴシック" charset="0"/>
              </a:rPr>
              <a:t>Too many and the file size will be very large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65928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0"/>
              </a:rPr>
              <a:t>Analogue sound wave: varies continuously</a:t>
            </a:r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0860420"/>
              </p:ext>
            </p:extLst>
          </p:nvPr>
        </p:nvGraphicFramePr>
        <p:xfrm>
          <a:off x="838200" y="1957790"/>
          <a:ext cx="8208963" cy="427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Chart" r:id="rId3" imgW="4826000" imgH="1676400" progId="Excel.Chart.8">
                  <p:embed/>
                </p:oleObj>
              </mc:Choice>
              <mc:Fallback>
                <p:oleObj name="Chart" r:id="rId3" imgW="4826000" imgH="167640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957790"/>
                        <a:ext cx="8208963" cy="427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61961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0"/>
              </a:rPr>
              <a:t>Digital sound wave: discrete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6283093"/>
              </p:ext>
            </p:extLst>
          </p:nvPr>
        </p:nvGraphicFramePr>
        <p:xfrm>
          <a:off x="714331" y="2164711"/>
          <a:ext cx="6832689" cy="4055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Chart" r:id="rId3" imgW="4813300" imgH="1638300" progId="Excel.Chart.8">
                  <p:embed/>
                </p:oleObj>
              </mc:Choice>
              <mc:Fallback>
                <p:oleObj name="Chart" r:id="rId3" imgW="4813300" imgH="163830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31" y="2164711"/>
                        <a:ext cx="6832689" cy="40557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8087932" y="2164711"/>
            <a:ext cx="211213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dirty="0" smtClean="0">
                <a:latin typeface="Arial" panose="020B0604020202020204" pitchFamily="34" charset="0"/>
              </a:rPr>
              <a:t>amplitude’ of  curve sampled at regular intervals</a:t>
            </a:r>
          </a:p>
          <a:p>
            <a:pPr>
              <a:spcBef>
                <a:spcPct val="50000"/>
              </a:spcBef>
            </a:pPr>
            <a:r>
              <a:rPr lang="en-GB" altLang="en-US" dirty="0" smtClean="0">
                <a:latin typeface="Arial" panose="020B0604020202020204" pitchFamily="34" charset="0"/>
              </a:rPr>
              <a:t>accuracy determined by number of bits used (resolution)</a:t>
            </a:r>
            <a:endParaRPr lang="en-GB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8703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0"/>
              </a:rPr>
              <a:t>Basic set of measurements</a:t>
            </a:r>
            <a:endParaRPr lang="en-GB" dirty="0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9307480"/>
              </p:ext>
            </p:extLst>
          </p:nvPr>
        </p:nvGraphicFramePr>
        <p:xfrm>
          <a:off x="970589" y="1690688"/>
          <a:ext cx="8207375" cy="415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Chart" r:id="rId3" imgW="5105400" imgH="2654300" progId="Excel.Chart.8">
                  <p:embed/>
                </p:oleObj>
              </mc:Choice>
              <mc:Fallback>
                <p:oleObj name="Chart" r:id="rId3" imgW="5105400" imgH="265430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0589" y="1690688"/>
                        <a:ext cx="8207375" cy="415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29832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0"/>
              </a:rPr>
              <a:t>Increase the sampling rate</a:t>
            </a:r>
            <a:endParaRPr lang="en-GB" dirty="0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2424403"/>
              </p:ext>
            </p:extLst>
          </p:nvPr>
        </p:nvGraphicFramePr>
        <p:xfrm>
          <a:off x="838200" y="1545532"/>
          <a:ext cx="10515600" cy="484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Chart" r:id="rId3" imgW="4940300" imgH="3048000" progId="Excel.Chart.8">
                  <p:embed/>
                </p:oleObj>
              </mc:Choice>
              <mc:Fallback>
                <p:oleObj name="Chart" r:id="rId3" imgW="4940300" imgH="304800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545532"/>
                        <a:ext cx="10515600" cy="484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5713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078" y="98331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ea typeface="ＭＳ Ｐゴシック" charset="0"/>
              </a:rPr>
              <a:t>Data Representation:</a:t>
            </a:r>
            <a:br>
              <a:rPr lang="en-GB" dirty="0" smtClean="0">
                <a:ea typeface="ＭＳ Ｐゴシック" charset="0"/>
              </a:rPr>
            </a:br>
            <a:r>
              <a:rPr lang="en-GB" dirty="0" smtClean="0">
                <a:ea typeface="ＭＳ Ｐゴシック" charset="0"/>
              </a:rPr>
              <a:t>Bitmap Images</a:t>
            </a:r>
            <a:br>
              <a:rPr lang="en-GB" dirty="0" smtClean="0">
                <a:ea typeface="ＭＳ Ｐゴシック" charset="0"/>
              </a:rPr>
            </a:br>
            <a:r>
              <a:rPr lang="en-GB" dirty="0" smtClean="0">
                <a:ea typeface="ＭＳ Ｐゴシック" charset="0"/>
              </a:rPr>
              <a:t/>
            </a:r>
            <a:br>
              <a:rPr lang="en-GB" dirty="0" smtClean="0">
                <a:ea typeface="ＭＳ Ｐゴシック" charset="0"/>
              </a:rPr>
            </a:br>
            <a:r>
              <a:rPr lang="en-GB" dirty="0" smtClean="0">
                <a:ea typeface="ＭＳ Ｐゴシック" charset="0"/>
              </a:rPr>
              <a:t>Week 1 Lesson 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53578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6600" dirty="0" smtClean="0"/>
              <a:t>… </a:t>
            </a:r>
            <a:r>
              <a:rPr lang="en-GB" altLang="en-US" dirty="0" smtClean="0"/>
              <a:t>now increase the resolution</a:t>
            </a:r>
            <a:endParaRPr lang="en-GB" dirty="0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3601788"/>
              </p:ext>
            </p:extLst>
          </p:nvPr>
        </p:nvGraphicFramePr>
        <p:xfrm>
          <a:off x="928353" y="1690688"/>
          <a:ext cx="7378521" cy="4728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Chart" r:id="rId3" imgW="5092700" imgH="3263900" progId="Excel.Chart.8">
                  <p:embed/>
                </p:oleObj>
              </mc:Choice>
              <mc:Fallback>
                <p:oleObj name="Chart" r:id="rId3" imgW="5092700" imgH="326390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353" y="1690688"/>
                        <a:ext cx="7378521" cy="47284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54283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0"/>
              </a:rPr>
              <a:t>The impact: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974500" y="1690688"/>
            <a:ext cx="8993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SzPct val="80000"/>
            </a:pPr>
            <a:r>
              <a:rPr lang="en-GB" altLang="en-US" dirty="0" smtClean="0">
                <a:hlinkClick r:id="rId2"/>
              </a:rPr>
              <a:t>http://www.music.columbia.edu/cmc/musicandcomputers/chapter2/02_05.php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656999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0"/>
              </a:rPr>
              <a:t>Factors to consider in sound recording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838199" y="1690688"/>
            <a:ext cx="918156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altLang="en-US" sz="2800" dirty="0" smtClean="0"/>
              <a:t>Space available for file storage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2800" dirty="0" smtClean="0"/>
              <a:t>Sampling rate – more samples mean more data but better quality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2800" dirty="0" smtClean="0"/>
              <a:t>Resolution – higher resolution mean more data but better quality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2800" dirty="0" smtClean="0"/>
              <a:t>Bandwidth for transmission e.g. over internet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2800" dirty="0" smtClean="0"/>
              <a:t>Common formats: WAV MPEG etc.</a:t>
            </a:r>
            <a:endParaRPr lang="en-GB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8419076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0"/>
              </a:rPr>
              <a:t>Computer system</a:t>
            </a:r>
            <a:br>
              <a:rPr lang="en-GB" dirty="0" smtClean="0">
                <a:ea typeface="ＭＳ Ｐゴシック" charset="0"/>
              </a:rPr>
            </a:br>
            <a:r>
              <a:rPr lang="en-GB" dirty="0" smtClean="0">
                <a:ea typeface="ＭＳ Ｐゴシック" charset="0"/>
              </a:rPr>
              <a:t>Week 5 Lesson 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28203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creen Shot 2017-01-12 at 11.28.5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" t="2992" r="1193" b="2715"/>
          <a:stretch>
            <a:fillRect/>
          </a:stretch>
        </p:blipFill>
        <p:spPr bwMode="auto">
          <a:xfrm>
            <a:off x="2632948" y="715606"/>
            <a:ext cx="7213600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50774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charset="0"/>
              </a:rPr>
              <a:t>Categories of software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9867" y="1690688"/>
            <a:ext cx="8192774" cy="419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1126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817879"/>
              </p:ext>
            </p:extLst>
          </p:nvPr>
        </p:nvGraphicFramePr>
        <p:xfrm>
          <a:off x="3180009" y="818234"/>
          <a:ext cx="5472113" cy="543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Document" r:id="rId3" imgW="5880100" imgH="5842000" progId="Word.Document.12">
                  <p:embed/>
                </p:oleObj>
              </mc:Choice>
              <mc:Fallback>
                <p:oleObj name="Document" r:id="rId3" imgW="5880100" imgH="58420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0009" y="818234"/>
                        <a:ext cx="5472113" cy="543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9173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47" descr="Picture1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89619" y="362509"/>
            <a:ext cx="4519613" cy="602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9389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7" descr="Picture2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89976" y="425137"/>
            <a:ext cx="4548188" cy="602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040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13893" y="549275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4000" dirty="0" smtClean="0">
                <a:ea typeface="ＭＳ Ｐゴシック" charset="0"/>
              </a:rPr>
              <a:t>Data Representation:</a:t>
            </a:r>
            <a:br>
              <a:rPr lang="en-GB" sz="4000" dirty="0" smtClean="0">
                <a:ea typeface="ＭＳ Ｐゴシック" charset="0"/>
              </a:rPr>
            </a:br>
            <a:r>
              <a:rPr lang="en-GB" sz="4000" dirty="0" smtClean="0">
                <a:ea typeface="ＭＳ Ｐゴシック" charset="0"/>
              </a:rPr>
              <a:t>Bitmap Images</a:t>
            </a:r>
            <a:br>
              <a:rPr lang="en-GB" sz="4000" dirty="0" smtClean="0">
                <a:ea typeface="ＭＳ Ｐゴシック" charset="0"/>
              </a:rPr>
            </a:br>
            <a:r>
              <a:rPr lang="en-GB" sz="4000" dirty="0" smtClean="0">
                <a:ea typeface="ＭＳ Ｐゴシック" charset="0"/>
              </a:rPr>
              <a:t/>
            </a:r>
            <a:br>
              <a:rPr lang="en-GB" sz="4000" dirty="0" smtClean="0">
                <a:ea typeface="ＭＳ Ｐゴシック" charset="0"/>
              </a:rPr>
            </a:br>
            <a:r>
              <a:rPr lang="en-GB" sz="4000" dirty="0" smtClean="0">
                <a:ea typeface="ＭＳ Ｐゴシック" charset="0"/>
              </a:rPr>
              <a:t>Week 2 Lesson 1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903817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51527" y="1998613"/>
            <a:ext cx="86417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  <a:defRPr/>
            </a:pPr>
            <a:r>
              <a:rPr lang="en-GB" sz="3600" dirty="0">
                <a:ea typeface="ＭＳ Ｐゴシック" charset="0"/>
              </a:rPr>
              <a:t>a </a:t>
            </a:r>
            <a:r>
              <a:rPr lang="en-GB" sz="3600" b="1" dirty="0">
                <a:ea typeface="ＭＳ Ｐゴシック" charset="0"/>
              </a:rPr>
              <a:t>bitmap</a:t>
            </a:r>
            <a:r>
              <a:rPr lang="en-GB" sz="3600" dirty="0">
                <a:ea typeface="ＭＳ Ｐゴシック" charset="0"/>
              </a:rPr>
              <a:t> is a type of memory organisation or image file format used to store digital </a:t>
            </a:r>
            <a:r>
              <a:rPr lang="en-GB" sz="3600" dirty="0" smtClean="0">
                <a:ea typeface="ＭＳ Ｐゴシック" charset="0"/>
              </a:rPr>
              <a:t>images</a:t>
            </a:r>
            <a:endParaRPr lang="en-GB" sz="3600" dirty="0">
              <a:ea typeface="ＭＳ Ｐゴシック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1527" y="927279"/>
            <a:ext cx="18931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ea typeface="ＭＳ Ｐゴシック" charset="0"/>
              </a:rPr>
              <a:t>Bitmaps</a:t>
            </a:r>
            <a:endParaRPr lang="en-GB" dirty="0" smtClean="0">
              <a:ea typeface="ＭＳ Ｐゴシック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2848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6532"/>
            <a:ext cx="10515600" cy="435133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GB" dirty="0">
                <a:ea typeface="ＭＳ Ｐゴシック" charset="0"/>
              </a:rPr>
              <a:t>Displays text and graphics on a VDU/monitor</a:t>
            </a:r>
          </a:p>
          <a:p>
            <a:pPr marL="342900" lvl="2" indent="-342900">
              <a:spcBef>
                <a:spcPct val="50000"/>
              </a:spcBef>
              <a:buFont typeface="Arial" charset="0"/>
              <a:buChar char="•"/>
              <a:defRPr/>
            </a:pPr>
            <a:r>
              <a:rPr lang="en-GB" sz="2400" dirty="0"/>
              <a:t>screen divided up into a grid</a:t>
            </a:r>
          </a:p>
          <a:p>
            <a:pPr marL="342900" lvl="2" indent="-342900">
              <a:spcBef>
                <a:spcPct val="50000"/>
              </a:spcBef>
              <a:buFont typeface="Arial" charset="0"/>
              <a:buChar char="•"/>
              <a:defRPr/>
            </a:pPr>
            <a:r>
              <a:rPr lang="en-GB" sz="2400" dirty="0"/>
              <a:t>each square on the grid is a Pixel</a:t>
            </a:r>
          </a:p>
          <a:p>
            <a:pPr marL="0" indent="0">
              <a:buNone/>
              <a:defRPr/>
            </a:pPr>
            <a:r>
              <a:rPr lang="en-GB" dirty="0">
                <a:ea typeface="ＭＳ Ｐゴシック" charset="0"/>
              </a:rPr>
              <a:t>How?</a:t>
            </a:r>
          </a:p>
          <a:p>
            <a:pPr marL="342900" lvl="2" indent="-342900">
              <a:spcBef>
                <a:spcPct val="50000"/>
              </a:spcBef>
              <a:buFont typeface="Arial" charset="0"/>
              <a:buChar char="•"/>
              <a:defRPr/>
            </a:pPr>
            <a:r>
              <a:rPr lang="en-GB" sz="2400" dirty="0"/>
              <a:t>Bits controlling a pixel stored in a specific memory location</a:t>
            </a:r>
          </a:p>
          <a:p>
            <a:pPr marL="342900" lvl="2" indent="-342900">
              <a:spcBef>
                <a:spcPct val="50000"/>
              </a:spcBef>
              <a:buFont typeface="Arial" charset="0"/>
              <a:buChar char="•"/>
              <a:defRPr/>
            </a:pPr>
            <a:r>
              <a:rPr lang="en-GB" sz="2400" dirty="0"/>
              <a:t>Consecutive memory locations hold all the codes controlling the screen</a:t>
            </a:r>
          </a:p>
          <a:p>
            <a:pPr marL="342900" lvl="2" indent="-342900">
              <a:spcBef>
                <a:spcPct val="50000"/>
              </a:spcBef>
              <a:buFont typeface="Arial" charset="0"/>
              <a:buChar char="•"/>
              <a:defRPr/>
            </a:pPr>
            <a:r>
              <a:rPr lang="en-GB" sz="2400" dirty="0"/>
              <a:t>Computer scans the memory and generates the picture by lighting screen pixels with the colour code for the individual pixel</a:t>
            </a:r>
          </a:p>
          <a:p>
            <a:endParaRPr lang="en-GB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>
                <a:ea typeface="ＭＳ Ｐゴシック" charset="0"/>
              </a:rPr>
              <a:t>Bit-mapped Images</a:t>
            </a:r>
          </a:p>
        </p:txBody>
      </p:sp>
    </p:spTree>
    <p:extLst>
      <p:ext uri="{BB962C8B-B14F-4D97-AF65-F5344CB8AC3E}">
        <p14:creationId xmlns:p14="http://schemas.microsoft.com/office/powerpoint/2010/main" val="473977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8352" y="1690688"/>
            <a:ext cx="10515600" cy="4351338"/>
          </a:xfrm>
        </p:spPr>
        <p:txBody>
          <a:bodyPr/>
          <a:lstStyle/>
          <a:p>
            <a:r>
              <a:rPr lang="en-GB" altLang="en-US" dirty="0" smtClean="0"/>
              <a:t>Each pixel is individually coloured</a:t>
            </a:r>
          </a:p>
          <a:p>
            <a:r>
              <a:rPr lang="en-GB" altLang="en-US" dirty="0" smtClean="0"/>
              <a:t>Number of colour bits used (colour depth) determine the number of colours available</a:t>
            </a:r>
          </a:p>
          <a:p>
            <a:r>
              <a:rPr lang="en-GB" altLang="en-US" dirty="0" smtClean="0"/>
              <a:t>Pixels are stored with a colour depth of 1, 4, 8, 16, 24, 32 bits per pixel</a:t>
            </a:r>
          </a:p>
          <a:p>
            <a:r>
              <a:rPr lang="en-GB" altLang="en-US" dirty="0" smtClean="0"/>
              <a:t>1 bit black or white (1 or 0)</a:t>
            </a:r>
          </a:p>
          <a:p>
            <a:r>
              <a:rPr lang="en-GB" altLang="en-US" dirty="0" smtClean="0"/>
              <a:t>24 bit: 2</a:t>
            </a:r>
            <a:r>
              <a:rPr lang="en-GB" altLang="en-US" baseline="30000" dirty="0" smtClean="0"/>
              <a:t>24</a:t>
            </a:r>
            <a:r>
              <a:rPr lang="en-GB" altLang="en-US" dirty="0" smtClean="0"/>
              <a:t> colours with 8 for each of red, green and blue</a:t>
            </a:r>
          </a:p>
          <a:p>
            <a:r>
              <a:rPr lang="en-GB" altLang="en-US" dirty="0" smtClean="0"/>
              <a:t>32 bit: used for simplicity with 32 bit computers – additional 8 bits not normally used for colour</a:t>
            </a:r>
          </a:p>
          <a:p>
            <a:endParaRPr lang="en-GB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>
                <a:ea typeface="ＭＳ Ｐゴシック" charset="0"/>
              </a:rPr>
              <a:t>Colour and bit maps</a:t>
            </a:r>
          </a:p>
        </p:txBody>
      </p:sp>
    </p:spTree>
    <p:extLst>
      <p:ext uri="{BB962C8B-B14F-4D97-AF65-F5344CB8AC3E}">
        <p14:creationId xmlns:p14="http://schemas.microsoft.com/office/powerpoint/2010/main" val="4124022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ea typeface="ＭＳ Ｐゴシック" charset="0"/>
              </a:rPr>
              <a:t>File size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GB" dirty="0">
                <a:ea typeface="ＭＳ Ｐゴシック" charset="0"/>
              </a:rPr>
              <a:t>1 byte is used per pixel to store the location</a:t>
            </a:r>
          </a:p>
          <a:p>
            <a:pPr marL="0" indent="0">
              <a:buNone/>
              <a:defRPr/>
            </a:pPr>
            <a:r>
              <a:rPr lang="en-GB" dirty="0">
                <a:ea typeface="ＭＳ Ｐゴシック" charset="0"/>
              </a:rPr>
              <a:t>Additional bytes used for colour depth</a:t>
            </a:r>
          </a:p>
          <a:p>
            <a:pPr marL="0" indent="0">
              <a:buNone/>
              <a:defRPr/>
            </a:pPr>
            <a:r>
              <a:rPr lang="en-GB" dirty="0">
                <a:ea typeface="ＭＳ Ｐゴシック" charset="0"/>
              </a:rPr>
              <a:t>E.g. 1024 x 768 screen requires 768 432 bytes for image</a:t>
            </a:r>
          </a:p>
          <a:p>
            <a:pPr marL="0" indent="0">
              <a:buNone/>
              <a:defRPr/>
            </a:pPr>
            <a:r>
              <a:rPr lang="en-GB" dirty="0">
                <a:ea typeface="ＭＳ Ｐゴシック" charset="0"/>
              </a:rPr>
              <a:t>x 3 (if 24 bit colour (3 bytes x 8 bits = 24 bits))</a:t>
            </a:r>
          </a:p>
          <a:p>
            <a:pPr marL="0" indent="0">
              <a:buNone/>
              <a:defRPr/>
            </a:pPr>
            <a:r>
              <a:rPr lang="en-GB" dirty="0">
                <a:ea typeface="ＭＳ Ｐゴシック" charset="0"/>
              </a:rPr>
              <a:t>So: 1024 x 768 x 3 = 2 359 296 bytes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9784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509</Words>
  <Application>Microsoft Office PowerPoint</Application>
  <PresentationFormat>Widescreen</PresentationFormat>
  <Paragraphs>64</Paragraphs>
  <Slides>26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MS PGothic</vt:lpstr>
      <vt:lpstr>Arial</vt:lpstr>
      <vt:lpstr>Calibri</vt:lpstr>
      <vt:lpstr>Calibri Light</vt:lpstr>
      <vt:lpstr>Verdana</vt:lpstr>
      <vt:lpstr>Office Theme</vt:lpstr>
      <vt:lpstr>Microsoft Office Excel Chart</vt:lpstr>
      <vt:lpstr>Microsoft Word Document</vt:lpstr>
      <vt:lpstr>PowerPoint Presentation</vt:lpstr>
      <vt:lpstr>Data Representation: Bitmap Images  Week 1 Lesson 1</vt:lpstr>
      <vt:lpstr>PowerPoint Presentation</vt:lpstr>
      <vt:lpstr>PowerPoint Presentation</vt:lpstr>
      <vt:lpstr>PowerPoint Presentation</vt:lpstr>
      <vt:lpstr>PowerPoint Presentation</vt:lpstr>
      <vt:lpstr>Bit-mapped Images</vt:lpstr>
      <vt:lpstr>Colour and bit maps</vt:lpstr>
      <vt:lpstr>File size</vt:lpstr>
      <vt:lpstr>Pixels per inch</vt:lpstr>
      <vt:lpstr>Units of measurement</vt:lpstr>
      <vt:lpstr>Data Representation: Sound</vt:lpstr>
      <vt:lpstr>Analogue sound wave</vt:lpstr>
      <vt:lpstr>Sampling rate</vt:lpstr>
      <vt:lpstr>Sampling resolution</vt:lpstr>
      <vt:lpstr>Analogue sound wave: varies continuously</vt:lpstr>
      <vt:lpstr>Digital sound wave: discrete</vt:lpstr>
      <vt:lpstr>Basic set of measurements</vt:lpstr>
      <vt:lpstr>Increase the sampling rate</vt:lpstr>
      <vt:lpstr>… now increase the resolution</vt:lpstr>
      <vt:lpstr>The impact:</vt:lpstr>
      <vt:lpstr>Factors to consider in sound recording</vt:lpstr>
      <vt:lpstr>Computer system Week 5 Lesson 1</vt:lpstr>
      <vt:lpstr>PowerPoint Presentation</vt:lpstr>
      <vt:lpstr>Categories of software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Hunter, Luka</dc:creator>
  <cp:lastModifiedBy>Hunter, Luka</cp:lastModifiedBy>
  <cp:revision>4</cp:revision>
  <dcterms:created xsi:type="dcterms:W3CDTF">2017-02-10T16:06:40Z</dcterms:created>
  <dcterms:modified xsi:type="dcterms:W3CDTF">2017-02-10T16:22:28Z</dcterms:modified>
</cp:coreProperties>
</file>